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62" r:id="rId4"/>
    <p:sldId id="257" r:id="rId5"/>
    <p:sldId id="269" r:id="rId6"/>
    <p:sldId id="258" r:id="rId7"/>
    <p:sldId id="265" r:id="rId8"/>
    <p:sldId id="261" r:id="rId9"/>
    <p:sldId id="268" r:id="rId10"/>
    <p:sldId id="260" r:id="rId11"/>
    <p:sldId id="263" r:id="rId12"/>
    <p:sldId id="264" r:id="rId13"/>
    <p:sldId id="275" r:id="rId14"/>
    <p:sldId id="274" r:id="rId15"/>
    <p:sldId id="276" r:id="rId16"/>
    <p:sldId id="267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00CC"/>
    <a:srgbClr val="000099"/>
    <a:srgbClr val="009900"/>
    <a:srgbClr val="F62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-207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E9E2A-E477-4518-9823-C81793EDFBBB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77A19-E255-4887-9DE0-4476CBB461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918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6F247-041B-44AB-B41F-2D0270616E93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50F42-4C6C-43D6-B34A-0649B3DAB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2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50F42-4C6C-43D6-B34A-0649B3DAB3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1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50F42-4C6C-43D6-B34A-0649B3DAB38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7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50F42-4C6C-43D6-B34A-0649B3DAB38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9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C4EC-6DAB-4A34-AF22-F1F67B0403C3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2E2B-D7C9-43A4-81FD-0423F52EA37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C4EC-6DAB-4A34-AF22-F1F67B0403C3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2E2B-D7C9-43A4-81FD-0423F52EA37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C4EC-6DAB-4A34-AF22-F1F67B0403C3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2E2B-D7C9-43A4-81FD-0423F52EA37B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C4EC-6DAB-4A34-AF22-F1F67B0403C3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2E2B-D7C9-43A4-81FD-0423F52EA37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C4EC-6DAB-4A34-AF22-F1F67B0403C3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2E2B-D7C9-43A4-81FD-0423F52EA37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C4EC-6DAB-4A34-AF22-F1F67B0403C3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2E2B-D7C9-43A4-81FD-0423F52EA37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C4EC-6DAB-4A34-AF22-F1F67B0403C3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2E2B-D7C9-43A4-81FD-0423F52EA37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C4EC-6DAB-4A34-AF22-F1F67B0403C3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2E2B-D7C9-43A4-81FD-0423F52EA37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C4EC-6DAB-4A34-AF22-F1F67B0403C3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2E2B-D7C9-43A4-81FD-0423F52EA37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C4EC-6DAB-4A34-AF22-F1F67B0403C3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2E2B-D7C9-43A4-81FD-0423F52EA37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C4EC-6DAB-4A34-AF22-F1F67B0403C3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2E2B-D7C9-43A4-81FD-0423F52EA37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343C4EC-6DAB-4A34-AF22-F1F67B0403C3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92B2E2B-D7C9-43A4-81FD-0423F52EA37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uroke.narod.ru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hyperlink" Target="http://tehnologi.su/dir/0-0-1-2089-2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080" y="-747464"/>
            <a:ext cx="8229600" cy="2795736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Способы и обработка тонколистового металла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424936" cy="9361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Подготовил: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Гилманов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Марат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Талгатович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учитель технологии 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2013 г</a:t>
            </a:r>
          </a:p>
        </p:txBody>
      </p:sp>
      <p:pic>
        <p:nvPicPr>
          <p:cNvPr id="1026" name="Picture 2" descr="C:\Users\Марат\Desktop\100PHOTO\SAM_33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t="23114" r="15326"/>
          <a:stretch/>
        </p:blipFill>
        <p:spPr bwMode="auto">
          <a:xfrm>
            <a:off x="3555504" y="2247711"/>
            <a:ext cx="2240631" cy="306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677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40570">
        <p14:honeycomb/>
      </p:transition>
    </mc:Choice>
    <mc:Fallback xmlns="">
      <p:transition spd="slow" advTm="2405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15772"/>
            <a:ext cx="8229600" cy="12527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Технологическая карта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93762936"/>
              </p:ext>
            </p:extLst>
          </p:nvPr>
        </p:nvGraphicFramePr>
        <p:xfrm>
          <a:off x="4211960" y="2060848"/>
          <a:ext cx="4680520" cy="446792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0040"/>
                <a:gridCol w="1440160"/>
                <a:gridCol w="1445967"/>
                <a:gridCol w="1434353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№</a:t>
                      </a:r>
                    </a:p>
                    <a:p>
                      <a:r>
                        <a:rPr lang="ru-RU" sz="1050" dirty="0" smtClean="0"/>
                        <a:t>п/п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Последовательность выполнения работ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Графическое изображение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Оборудование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49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Выбор тонколистового</a:t>
                      </a:r>
                      <a:r>
                        <a:rPr lang="ru-RU" sz="1050" baseline="0" dirty="0" smtClean="0"/>
                        <a:t> металла,  жести </a:t>
                      </a:r>
                      <a:r>
                        <a:rPr lang="en-US" sz="1050" baseline="0" dirty="0" smtClean="0"/>
                        <a:t>S=0,3 </a:t>
                      </a:r>
                      <a:r>
                        <a:rPr lang="ru-RU" sz="1050" baseline="0" dirty="0" smtClean="0"/>
                        <a:t>мм.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Рулетка, штангенциркуль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Изготовление шаблона</a:t>
                      </a:r>
                      <a:r>
                        <a:rPr lang="ru-RU" sz="1100" baseline="0" dirty="0" smtClean="0"/>
                        <a:t> из картона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Карандаш, линейка</a:t>
                      </a:r>
                      <a:r>
                        <a:rPr lang="ru-RU" sz="1200" baseline="0" dirty="0" smtClean="0"/>
                        <a:t> , циркуль, ножницы, картон </a:t>
                      </a:r>
                      <a:endParaRPr lang="ru-RU" sz="1200" dirty="0"/>
                    </a:p>
                  </a:txBody>
                  <a:tcPr/>
                </a:tc>
              </a:tr>
              <a:tr h="7669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100" dirty="0" smtClean="0"/>
                        <a:t>Нанесение разметки по шаблону на жесть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Чертилка, маркер, шаблон,</a:t>
                      </a:r>
                      <a:r>
                        <a:rPr lang="ru-RU" sz="1100" baseline="0" dirty="0" smtClean="0"/>
                        <a:t> жесть</a:t>
                      </a:r>
                    </a:p>
                    <a:p>
                      <a:endParaRPr lang="ru-RU" sz="1100" baseline="0" dirty="0" smtClean="0"/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7669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100" dirty="0" smtClean="0"/>
                        <a:t>Резание слесарными ножницами</a:t>
                      </a:r>
                    </a:p>
                    <a:p>
                      <a:pPr lvl="0" algn="l"/>
                      <a:r>
                        <a:rPr lang="ru-RU" sz="1100" dirty="0" smtClean="0"/>
                        <a:t>лепестки изделия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Ножницы слесарные</a:t>
                      </a:r>
                      <a:endParaRPr lang="ru-RU" sz="1100" dirty="0"/>
                    </a:p>
                  </a:txBody>
                  <a:tcPr/>
                </a:tc>
              </a:tr>
              <a:tr h="7669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100" dirty="0" smtClean="0"/>
                        <a:t>Кернерование</a:t>
                      </a:r>
                      <a:r>
                        <a:rPr lang="ru-RU" sz="1100" baseline="0" dirty="0" smtClean="0"/>
                        <a:t> центра цветка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Кернер, молоток, маркер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2" y="1484784"/>
            <a:ext cx="3822192" cy="464169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Технологическая карта, «Декоративная изделия Роза»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Марат\Desktop\Роза\SAM_3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63" y="3270158"/>
            <a:ext cx="1208797" cy="792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ат\Desktop\Роза\SAM_32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48" y="4062246"/>
            <a:ext cx="1208797" cy="815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рат\Desktop\Роза\SAM_32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17073"/>
            <a:ext cx="1208797" cy="780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рат\Desktop\Роза\SAM_32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81" y="5574965"/>
            <a:ext cx="1204392" cy="734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Марат\Desktop\100PHOTO\SAM_3274.JPG"/>
          <p:cNvPicPr>
            <a:picLocks noChangeAspect="1" noChangeArrowheads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8" b="22063"/>
          <a:stretch/>
        </p:blipFill>
        <p:spPr bwMode="auto">
          <a:xfrm>
            <a:off x="6156176" y="2488511"/>
            <a:ext cx="1102972" cy="781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Марат\Desktop\100PHOTO\SAM_3276.JPG"/>
          <p:cNvPicPr>
            <a:picLocks noChangeAspect="1" noChangeArrowheads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-38722" r="-28565" b="13944"/>
          <a:stretch/>
        </p:blipFill>
        <p:spPr bwMode="auto">
          <a:xfrm>
            <a:off x="1403648" y="2638565"/>
            <a:ext cx="3648075" cy="2409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60233"/>
            <a:ext cx="1976238" cy="2562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Марат\Desktop\100PHOTO\SAM_327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05"/>
          <a:stretch/>
        </p:blipFill>
        <p:spPr bwMode="auto">
          <a:xfrm>
            <a:off x="5999805" y="2451925"/>
            <a:ext cx="1525944" cy="818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2227263"/>
            <a:ext cx="365125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21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41281">
        <p14:vortex dir="r"/>
      </p:transition>
    </mc:Choice>
    <mc:Fallback xmlns="">
      <p:transition spd="slow" advTm="2412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11486916"/>
              </p:ext>
            </p:extLst>
          </p:nvPr>
        </p:nvGraphicFramePr>
        <p:xfrm>
          <a:off x="4211961" y="965422"/>
          <a:ext cx="4680519" cy="505586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77461"/>
                <a:gridCol w="1283368"/>
                <a:gridCol w="1434353"/>
                <a:gridCol w="1585337"/>
              </a:tblGrid>
              <a:tr h="869058">
                <a:tc>
                  <a:txBody>
                    <a:bodyPr/>
                    <a:lstStyle/>
                    <a:p>
                      <a:endParaRPr lang="ru-RU" sz="1100" dirty="0" smtClean="0"/>
                    </a:p>
                    <a:p>
                      <a:r>
                        <a:rPr lang="ru-RU" sz="1100" dirty="0" smtClean="0">
                          <a:solidFill>
                            <a:schemeClr val="dk1"/>
                          </a:solidFill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Сгибание  лепестков цветка</a:t>
                      </a:r>
                      <a:endParaRPr lang="ru-RU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Плоскогубцы,</a:t>
                      </a:r>
                      <a:r>
                        <a:rPr lang="ru-RU" sz="1100" b="0" baseline="0" dirty="0" smtClean="0"/>
                        <a:t> круглогубцы, киянка,</a:t>
                      </a:r>
                      <a:endParaRPr lang="ru-RU" sz="1100" b="0" dirty="0" smtClean="0"/>
                    </a:p>
                    <a:p>
                      <a:r>
                        <a:rPr lang="ru-RU" sz="1100" b="0" dirty="0" smtClean="0"/>
                        <a:t>тиски,</a:t>
                      </a:r>
                      <a:r>
                        <a:rPr lang="ru-RU" sz="1100" b="0" baseline="0" dirty="0" smtClean="0"/>
                        <a:t> круглый металл 200мм- </a:t>
                      </a:r>
                      <a:r>
                        <a:rPr lang="en-US" sz="1100" b="0" dirty="0" smtClean="0"/>
                        <a:t>ø</a:t>
                      </a:r>
                      <a:r>
                        <a:rPr lang="ru-RU" sz="1100" b="0" dirty="0" smtClean="0"/>
                        <a:t> 1</a:t>
                      </a:r>
                      <a:r>
                        <a:rPr lang="ru-RU" sz="1000" b="0" dirty="0" smtClean="0"/>
                        <a:t>6</a:t>
                      </a:r>
                      <a:r>
                        <a:rPr lang="ru-RU" sz="1100" b="0" dirty="0" smtClean="0"/>
                        <a:t>мм</a:t>
                      </a:r>
                      <a:endParaRPr lang="en-US" sz="7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99468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dk1"/>
                          </a:solidFill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Сверление центра цветка</a:t>
                      </a:r>
                    </a:p>
                    <a:p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Дрель, сверло </a:t>
                      </a:r>
                      <a:r>
                        <a:rPr kumimoji="0" lang="en-US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ø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6мм,  штангенциркуль</a:t>
                      </a:r>
                      <a:endParaRPr kumimoji="0" lang="en-US" sz="7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165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dk1"/>
                          </a:solidFill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Изготовление листьев цветка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Линейка,</a:t>
                      </a:r>
                      <a:r>
                        <a:rPr lang="ru-RU" sz="1100" baseline="0" dirty="0" smtClean="0"/>
                        <a:t> маркер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513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dk1"/>
                          </a:solidFill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Чеканка поверхности</a:t>
                      </a:r>
                      <a:r>
                        <a:rPr lang="ru-RU" sz="1100" baseline="0" dirty="0" smtClean="0"/>
                        <a:t>  листьев</a:t>
                      </a:r>
                      <a:r>
                        <a:rPr lang="ru-RU" sz="1100" dirty="0" smtClean="0"/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Молоток, зубило, чертилка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513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dk1"/>
                          </a:solidFill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Сгибание края листьев 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Плоскогубцы,</a:t>
                      </a:r>
                      <a:r>
                        <a:rPr lang="ru-RU" sz="1100" baseline="0" dirty="0" smtClean="0"/>
                        <a:t> круглогубцы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019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Заготовка стебля цветка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Рулетка, штангенциркуль,  ножовка по металлу, маркер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72000" y="332656"/>
            <a:ext cx="4139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Технологическая карта, </a:t>
            </a:r>
            <a:endParaRPr lang="ru-RU" sz="1600" dirty="0" smtClean="0"/>
          </a:p>
          <a:p>
            <a:pPr algn="ctr"/>
            <a:r>
              <a:rPr lang="ru-RU" sz="1600" dirty="0" smtClean="0"/>
              <a:t>«</a:t>
            </a:r>
            <a:r>
              <a:rPr lang="ru-RU" sz="1600" dirty="0"/>
              <a:t>Декоративная изделия Роза»</a:t>
            </a:r>
          </a:p>
        </p:txBody>
      </p:sp>
      <p:pic>
        <p:nvPicPr>
          <p:cNvPr id="2050" name="Picture 2" descr="C:\Users\Марат\Desktop\Роза\SAM_32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86" y="1916832"/>
            <a:ext cx="1422891" cy="918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ат\Desktop\100PHOTO\SAM_32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9" t="-52770" r="-10137" b="12299"/>
          <a:stretch/>
        </p:blipFill>
        <p:spPr bwMode="auto">
          <a:xfrm>
            <a:off x="5901401" y="2450901"/>
            <a:ext cx="1481150" cy="1194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ат\Desktop\100PHOTO\SAM_324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-53251" r="-24714" b="4178"/>
          <a:stretch/>
        </p:blipFill>
        <p:spPr bwMode="auto">
          <a:xfrm>
            <a:off x="5912586" y="3284984"/>
            <a:ext cx="1668285" cy="1128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рат\Desktop\100PHOTO\SAM_32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86" y="5204342"/>
            <a:ext cx="1205629" cy="904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рат\Desktop\100PHOTO\SAM_329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6" b="1"/>
          <a:stretch/>
        </p:blipFill>
        <p:spPr bwMode="auto">
          <a:xfrm>
            <a:off x="5943795" y="917431"/>
            <a:ext cx="1304048" cy="999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ат\Desktop\SAM_333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37" y="4413073"/>
            <a:ext cx="1132384" cy="84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362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41948">
        <p14:glitter pattern="hexagon"/>
      </p:transition>
    </mc:Choice>
    <mc:Fallback xmlns="">
      <p:transition spd="slow" advTm="2419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373747458"/>
              </p:ext>
            </p:extLst>
          </p:nvPr>
        </p:nvGraphicFramePr>
        <p:xfrm>
          <a:off x="4139951" y="1340768"/>
          <a:ext cx="4752529" cy="406236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0041"/>
                <a:gridCol w="1368152"/>
                <a:gridCol w="1440160"/>
                <a:gridCol w="1584176"/>
              </a:tblGrid>
              <a:tr h="799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Нарезания резьбы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+mn-lt"/>
                        <a:ea typeface="Dotum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Плашка М 6,  </a:t>
                      </a:r>
                      <a:r>
                        <a:rPr kumimoji="0" lang="en-US" sz="11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 -</a:t>
                      </a:r>
                      <a:r>
                        <a:rPr kumimoji="0" lang="ru-RU" sz="11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1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</a:t>
                      </a:r>
                      <a:r>
                        <a:rPr kumimoji="0" lang="ru-RU" sz="11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1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mm</a:t>
                      </a:r>
                      <a:r>
                        <a:rPr kumimoji="0" lang="ru-RU" sz="11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тиски, маслёнка </a:t>
                      </a:r>
                    </a:p>
                    <a:p>
                      <a:endParaRPr lang="ru-RU" sz="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+mn-lt"/>
                        <a:ea typeface="Dotum" pitchFamily="34" charset="-127"/>
                      </a:endParaRPr>
                    </a:p>
                  </a:txBody>
                  <a:tcPr/>
                </a:tc>
              </a:tr>
              <a:tr h="845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Сборка лепестков цветка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b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+mn-lt"/>
                        <a:ea typeface="Dotum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Отвертка крестовая, ключ гаечный на 10, тиски, гайка М 6, шуруп М6 х 20</a:t>
                      </a:r>
                    </a:p>
                  </a:txBody>
                  <a:tcPr/>
                </a:tc>
              </a:tr>
              <a:tr h="7697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14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Сборка листьев цветка</a:t>
                      </a:r>
                    </a:p>
                    <a:p>
                      <a:endParaRPr lang="ru-RU" sz="800" b="1" dirty="0">
                        <a:ln>
                          <a:solidFill>
                            <a:schemeClr val="tx1"/>
                          </a:solidFill>
                        </a:ln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b="1" dirty="0">
                        <a:ln>
                          <a:solidFill>
                            <a:schemeClr val="tx1"/>
                          </a:solidFill>
                        </a:ln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Металлический  проволока </a:t>
                      </a:r>
                      <a:r>
                        <a:rPr kumimoji="0" lang="en-US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ø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1 - 1,5 мм, штангенциркуль, плоскогубцы </a:t>
                      </a:r>
                      <a:endParaRPr kumimoji="0" lang="en-US" sz="105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ru-RU" sz="800" b="1" dirty="0">
                        <a:ln>
                          <a:solidFill>
                            <a:schemeClr val="tx1"/>
                          </a:solidFill>
                        </a:ln>
                        <a:latin typeface="+mn-lt"/>
                      </a:endParaRPr>
                    </a:p>
                  </a:txBody>
                  <a:tcPr/>
                </a:tc>
              </a:tr>
              <a:tr h="77163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Покраска изделия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Краска по металлу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 «Эмаль универсальная» Цвета на выбор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Оценка изделия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/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4007" y="663445"/>
            <a:ext cx="399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Технологическая карта</a:t>
            </a:r>
            <a:r>
              <a:rPr lang="ru-RU" sz="1600" dirty="0" smtClean="0"/>
              <a:t>,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«Декоративная изделия Роза»</a:t>
            </a:r>
          </a:p>
        </p:txBody>
      </p:sp>
      <p:pic>
        <p:nvPicPr>
          <p:cNvPr id="2050" name="Picture 2" descr="C:\Users\Марат\Desktop\100PHOTO\SAM_3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54" y="1336411"/>
            <a:ext cx="1196398" cy="897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рат\Desktop\100PHOTO\SAM_32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49" y="3811479"/>
            <a:ext cx="1144550" cy="858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ат\Desktop\100PHOTO\SAM_33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2" r="18113" b="24546"/>
          <a:stretch/>
        </p:blipFill>
        <p:spPr bwMode="auto">
          <a:xfrm>
            <a:off x="5796049" y="4543248"/>
            <a:ext cx="1578855" cy="831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ат\Desktop\100PHOTO\SAM_33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54" y="2954864"/>
            <a:ext cx="1162334" cy="87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рат\Desktop\SAM_33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42" y="2086864"/>
            <a:ext cx="1460070" cy="9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5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41148">
        <p14:shred/>
      </p:transition>
    </mc:Choice>
    <mc:Fallback xmlns="">
      <p:transition spd="slow" advTm="2411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51344"/>
            <a:ext cx="83529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fontAlgn="base" hangingPunct="0"/>
            <a:r>
              <a:rPr lang="tt-RU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Экологическое обоснование</a:t>
            </a:r>
            <a:r>
              <a:rPr lang="tt-RU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ru-RU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8352928" cy="45243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fontAlgn="base" hangingPunct="0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Охрана окружающей среды, рациональное использование природных ресурсов принадлежит к числу наиболее сложных и актуальных задач современности.</a:t>
            </a:r>
          </a:p>
          <a:p>
            <a:pPr eaLnBrk="0" fontAlgn="base" hangingPunct="0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     Изготовление из ненужных вещей, что то красивое и полезное, - это экологически чистое производство, так как оно почти безотходное, не выделяет вредных веществ, не загрязняется атмосфера, нет опасности для здоровья человека. И здесь возникает вопрос об их вторичном  использовании, или утилизации. В чем плюс нашего изделия? А в том, что изделие  можно повторно использовать в изготовлении  других изделий: украшении декоративных заборов, сдать на металлолом  и  т. д. </a:t>
            </a:r>
          </a:p>
        </p:txBody>
      </p:sp>
    </p:spTree>
    <p:extLst>
      <p:ext uri="{BB962C8B-B14F-4D97-AF65-F5344CB8AC3E}">
        <p14:creationId xmlns:p14="http://schemas.microsoft.com/office/powerpoint/2010/main" val="26994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1625" y="2997656"/>
            <a:ext cx="551304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76602"/>
              </p:ext>
            </p:extLst>
          </p:nvPr>
        </p:nvGraphicFramePr>
        <p:xfrm>
          <a:off x="827584" y="1628800"/>
          <a:ext cx="7416823" cy="4752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4332"/>
                <a:gridCol w="117150"/>
                <a:gridCol w="1491280"/>
                <a:gridCol w="1682835"/>
                <a:gridCol w="1571226"/>
              </a:tblGrid>
              <a:tr h="1072341">
                <a:tc gridSpan="2">
                  <a:txBody>
                    <a:bodyPr/>
                    <a:lstStyle/>
                    <a:p>
                      <a:pPr indent="44831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CC00CC"/>
                          </a:solidFill>
                          <a:effectLst/>
                        </a:rPr>
                        <a:t>Затраты</a:t>
                      </a:r>
                      <a:endParaRPr lang="ru-RU" sz="1800" b="1" i="1" dirty="0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Стоимость за единицу, р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Количество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CC00CC"/>
                          </a:solidFill>
                          <a:effectLst/>
                        </a:rPr>
                        <a:t>Общая стоимость, р</a:t>
                      </a:r>
                      <a:endParaRPr lang="ru-RU" sz="1800" b="1" i="1" dirty="0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5144">
                <a:tc gridSpan="5">
                  <a:txBody>
                    <a:bodyPr/>
                    <a:lstStyle/>
                    <a:p>
                      <a:pPr indent="448310" algn="just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                                Стоимость материалов (С</a:t>
                      </a:r>
                      <a:r>
                        <a:rPr lang="en-US" sz="1800" b="1" i="1" kern="1200">
                          <a:solidFill>
                            <a:srgbClr val="CC00CC"/>
                          </a:solidFill>
                          <a:effectLst/>
                        </a:rPr>
                        <a:t>l</a:t>
                      </a: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)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108">
                <a:tc>
                  <a:txBody>
                    <a:bodyPr/>
                    <a:lstStyle/>
                    <a:p>
                      <a:pPr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CC00CC"/>
                          </a:solidFill>
                          <a:effectLst/>
                        </a:rPr>
                        <a:t>         Гладкий металлический лист </a:t>
                      </a:r>
                      <a:endParaRPr lang="ru-RU" sz="1800" b="1" i="1" dirty="0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CC00CC"/>
                          </a:solidFill>
                          <a:effectLst/>
                        </a:rPr>
                        <a:t>-</a:t>
                      </a:r>
                      <a:endParaRPr lang="ru-RU" sz="1800" b="1" i="1" dirty="0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0,3х300х600мм  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CC00CC"/>
                          </a:solidFill>
                          <a:effectLst/>
                        </a:rPr>
                        <a:t>-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514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 Гайка М6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2 р.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2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4 р.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514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Наждачная бумага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5р.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200х300мм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5р.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514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Болт М6х300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5 р.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1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       5 р.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1145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Краска эмаль (общий)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300гр.х90р.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90гр.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30 р.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5144">
                <a:tc gridSpan="5"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Стоимость оборудования (С2)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12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CC00CC"/>
                          </a:solidFill>
                          <a:effectLst/>
                        </a:rPr>
                        <a:t>Электроэнергия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CC00CC"/>
                          </a:solidFill>
                          <a:effectLst/>
                        </a:rPr>
                        <a:t>1кВт=1,80 руб.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CC00CC"/>
                          </a:solidFill>
                          <a:effectLst/>
                        </a:rPr>
                        <a:t>0,5кВт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CC00CC"/>
                          </a:solidFill>
                          <a:effectLst/>
                        </a:rPr>
                        <a:t>0,9р.</a:t>
                      </a:r>
                      <a:endParaRPr lang="ru-RU" sz="1800" b="1" i="1" dirty="0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178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CC00CC"/>
                          </a:solidFill>
                          <a:effectLst/>
                        </a:rPr>
                        <a:t>Итого:</a:t>
                      </a: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b="1" i="1">
                        <a:solidFill>
                          <a:srgbClr val="CC00CC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CC00CC"/>
                          </a:solidFill>
                          <a:effectLst/>
                        </a:rPr>
                        <a:t>44.90р.</a:t>
                      </a:r>
                      <a:endParaRPr lang="ru-RU" sz="1800" b="1" i="1" dirty="0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07168" y="548680"/>
            <a:ext cx="67296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tt-RU" sz="28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Экономическое обоснование.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87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611560" y="457200"/>
            <a:ext cx="7848872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r" rtl="0">
              <a:buNone/>
            </a:pPr>
            <a:r>
              <a:rPr lang="ru-RU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Рекламный проспект</a:t>
            </a:r>
            <a:endParaRPr lang="ru-RU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66FF33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2049" name="Рисунок 2" descr="Описание: F:\DCIM\100PHOTO\SAM_3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t="-337" r="21690" b="17944"/>
          <a:stretch>
            <a:fillRect/>
          </a:stretch>
        </p:blipFill>
        <p:spPr bwMode="auto">
          <a:xfrm rot="5400000">
            <a:off x="195780" y="1624013"/>
            <a:ext cx="41433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е 1"/>
          <p:cNvSpPr txBox="1"/>
          <p:nvPr/>
        </p:nvSpPr>
        <p:spPr>
          <a:xfrm>
            <a:off x="4289809" y="1196753"/>
            <a:ext cx="4591050" cy="426029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3200" b="1" i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Нежный, бархатный, пушистый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3200" b="1" i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Сувенир  всегда прекрасный,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3200" b="1" i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Выбирай себе на вкус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3200" b="1" i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В праздник пригодится  уж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28800" algn="l"/>
              </a:tabLst>
            </a:pPr>
            <a:r>
              <a:rPr lang="tt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/>
                <a:ea typeface="Calibri"/>
                <a:cs typeface="Times New Roman"/>
              </a:rPr>
              <a:t> </a:t>
            </a:r>
            <a:endParaRPr lang="ru-RU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76766" y="4991725"/>
            <a:ext cx="839825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tt-RU" sz="18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tt-RU" sz="14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tt-RU" sz="14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Наш адрес: </a:t>
            </a:r>
            <a:r>
              <a:rPr kumimoji="0" lang="tt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Буинский район, с.Нурлаты,Нурлатская основная общеобразовательная школа.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tt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t-RU" sz="14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Обращаться Гилманову Марату Талгатовичу.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tt-RU" sz="14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     Тел:  8-843-42-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8-00 </a:t>
            </a:r>
            <a:r>
              <a:rPr kumimoji="0" lang="tt-RU" sz="14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или 8-843-42-5-92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t-RU" sz="14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Gmarat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1973@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7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4775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1605929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0010" y="1527175"/>
            <a:ext cx="822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       В </a:t>
            </a:r>
            <a:r>
              <a:rPr lang="ru-RU" i="1" dirty="0">
                <a:solidFill>
                  <a:srgbClr val="C00000"/>
                </a:solidFill>
              </a:rPr>
              <a:t>работе </a:t>
            </a:r>
            <a:r>
              <a:rPr lang="ru-RU" i="1" dirty="0" smtClean="0">
                <a:solidFill>
                  <a:srgbClr val="C00000"/>
                </a:solidFill>
              </a:rPr>
              <a:t>рассмотрены и использованы разные приёмы обработки тонколистового металла, </a:t>
            </a:r>
            <a:r>
              <a:rPr lang="ru-RU" i="1" dirty="0">
                <a:solidFill>
                  <a:srgbClr val="C00000"/>
                </a:solidFill>
              </a:rPr>
              <a:t>различные  </a:t>
            </a:r>
            <a:r>
              <a:rPr lang="ru-RU" i="1" dirty="0" smtClean="0">
                <a:solidFill>
                  <a:srgbClr val="C00000"/>
                </a:solidFill>
              </a:rPr>
              <a:t>инструменты, </a:t>
            </a:r>
            <a:r>
              <a:rPr lang="ru-RU" i="1" dirty="0">
                <a:solidFill>
                  <a:srgbClr val="C00000"/>
                </a:solidFill>
              </a:rPr>
              <a:t>применяемые при обработке тонколистового металла</a:t>
            </a:r>
            <a:r>
              <a:rPr lang="ru-RU" i="1" dirty="0" smtClean="0">
                <a:solidFill>
                  <a:srgbClr val="C00000"/>
                </a:solidFill>
              </a:rPr>
              <a:t>, </a:t>
            </a:r>
            <a:r>
              <a:rPr lang="ru-RU" i="1" dirty="0">
                <a:solidFill>
                  <a:srgbClr val="C00000"/>
                </a:solidFill>
              </a:rPr>
              <a:t>как вспомогательные, так и с числовым </a:t>
            </a:r>
            <a:r>
              <a:rPr lang="ru-RU" i="1" dirty="0" smtClean="0">
                <a:solidFill>
                  <a:srgbClr val="C00000"/>
                </a:solidFill>
              </a:rPr>
              <a:t>программным управлением</a:t>
            </a:r>
            <a:r>
              <a:rPr lang="ru-RU" i="1" dirty="0">
                <a:solidFill>
                  <a:srgbClr val="C00000"/>
                </a:solidFill>
              </a:rPr>
              <a:t>. 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        Даны </a:t>
            </a:r>
            <a:r>
              <a:rPr lang="ru-RU" i="1" dirty="0">
                <a:solidFill>
                  <a:srgbClr val="C00000"/>
                </a:solidFill>
              </a:rPr>
              <a:t>некоторые </a:t>
            </a:r>
            <a:r>
              <a:rPr lang="ru-RU" i="1" dirty="0" smtClean="0">
                <a:solidFill>
                  <a:srgbClr val="C00000"/>
                </a:solidFill>
              </a:rPr>
              <a:t>приемы заготовки изделия из тонколистовой жести, </a:t>
            </a:r>
            <a:r>
              <a:rPr lang="ru-RU" i="1" dirty="0">
                <a:solidFill>
                  <a:srgbClr val="C00000"/>
                </a:solidFill>
              </a:rPr>
              <a:t>которые можно приготовить самостоятельно, и использовать при </a:t>
            </a:r>
            <a:r>
              <a:rPr lang="ru-RU" i="1" dirty="0" smtClean="0">
                <a:solidFill>
                  <a:srgbClr val="C00000"/>
                </a:solidFill>
              </a:rPr>
              <a:t>выполнении различных, объемных  проектных изделий </a:t>
            </a:r>
            <a:r>
              <a:rPr lang="ru-RU" i="1" dirty="0">
                <a:solidFill>
                  <a:srgbClr val="C00000"/>
                </a:solidFill>
              </a:rPr>
              <a:t>. При применении данного 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>
                <a:solidFill>
                  <a:srgbClr val="C00000"/>
                </a:solidFill>
              </a:rPr>
              <a:t>материала развиваются личностные способности учащихся в максимальной степени. Лучше обеспечивается понимание выполнения работы. 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endParaRPr lang="ru-RU" i="1" dirty="0">
              <a:solidFill>
                <a:srgbClr val="C00000"/>
              </a:solidFill>
            </a:endParaRPr>
          </a:p>
          <a:p>
            <a:r>
              <a:rPr lang="ru-RU" i="1" dirty="0" smtClean="0">
                <a:solidFill>
                  <a:srgbClr val="C00000"/>
                </a:solidFill>
              </a:rPr>
              <a:t>Ученик </a:t>
            </a:r>
            <a:r>
              <a:rPr lang="ru-RU" i="1" dirty="0">
                <a:solidFill>
                  <a:srgbClr val="C00000"/>
                </a:solidFill>
              </a:rPr>
              <a:t>реально оценивает свои возможности.</a:t>
            </a:r>
          </a:p>
          <a:p>
            <a:r>
              <a:rPr lang="ru-RU" i="1" dirty="0">
                <a:solidFill>
                  <a:srgbClr val="C00000"/>
                </a:solidFill>
              </a:rPr>
              <a:t>           Материал позволяет обеспечить оптимальные нагрузки, темп, возможность каждому справиться с заданием.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21244" y="428837"/>
            <a:ext cx="3018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Заключение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4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0634">
        <p14:ripple/>
      </p:transition>
    </mc:Choice>
    <mc:Fallback xmlns="">
      <p:transition spd="slow" advTm="1206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0331" y="374594"/>
            <a:ext cx="62889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Источники и литература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0341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40005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Учебник. Павлова</a:t>
            </a:r>
            <a:r>
              <a:rPr lang="ru-RU" sz="1400" dirty="0"/>
              <a:t>, М. Б. Технология: 5 класс : учебник для учащихся общеобразовательных учреждений </a:t>
            </a:r>
            <a:endParaRPr lang="ru-RU" sz="1400" dirty="0" smtClean="0"/>
          </a:p>
          <a:p>
            <a:r>
              <a:rPr lang="ru-RU" sz="1400" dirty="0" smtClean="0"/>
              <a:t>/</a:t>
            </a:r>
            <a:r>
              <a:rPr lang="ru-RU" sz="1400" dirty="0"/>
              <a:t>М. Б. Павлова, И. А. Сасова, М. И. Гуревич, Дж. </a:t>
            </a:r>
            <a:r>
              <a:rPr lang="ru-RU" sz="1400" dirty="0" err="1"/>
              <a:t>Питт</a:t>
            </a:r>
            <a:r>
              <a:rPr lang="ru-RU" sz="1400" dirty="0"/>
              <a:t> ; под ред. И. </a:t>
            </a:r>
            <a:r>
              <a:rPr lang="ru-RU" sz="1400" dirty="0" err="1"/>
              <a:t>А.Сасовой</a:t>
            </a:r>
            <a:r>
              <a:rPr lang="ru-RU" sz="1400" dirty="0"/>
              <a:t>. — М. : Вента-Граф, </a:t>
            </a:r>
            <a:r>
              <a:rPr lang="ru-RU" sz="1400" dirty="0" smtClean="0"/>
              <a:t>2008</a:t>
            </a:r>
          </a:p>
          <a:p>
            <a:endParaRPr lang="ru-RU" sz="1400" dirty="0"/>
          </a:p>
          <a:p>
            <a:r>
              <a:rPr lang="ru-RU" sz="1400" dirty="0"/>
              <a:t>Учебник. </a:t>
            </a:r>
          </a:p>
          <a:p>
            <a:r>
              <a:rPr lang="ru-RU" sz="1400" dirty="0"/>
              <a:t>  Павлова, М. Б. Технология: 6 класс : учебник для учащихся общеобразовательных учреждений </a:t>
            </a:r>
            <a:endParaRPr lang="ru-RU" sz="1400" dirty="0" smtClean="0"/>
          </a:p>
          <a:p>
            <a:r>
              <a:rPr lang="ru-RU" sz="1400" dirty="0" smtClean="0"/>
              <a:t>/</a:t>
            </a:r>
            <a:r>
              <a:rPr lang="ru-RU" sz="1400" dirty="0"/>
              <a:t>М. Б. Павлова, И. А. Сасова, М. И. Гуревич, Дж. </a:t>
            </a:r>
            <a:r>
              <a:rPr lang="ru-RU" sz="1400" dirty="0" err="1"/>
              <a:t>Питт</a:t>
            </a:r>
            <a:r>
              <a:rPr lang="ru-RU" sz="1400" dirty="0"/>
              <a:t> ; под ред. И. </a:t>
            </a:r>
            <a:r>
              <a:rPr lang="ru-RU" sz="1400" dirty="0" err="1"/>
              <a:t>А.Сасовой</a:t>
            </a:r>
            <a:r>
              <a:rPr lang="ru-RU" sz="1400" dirty="0"/>
              <a:t>. — М. : Вента-Граф, 2008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 smtClean="0"/>
              <a:t> </a:t>
            </a:r>
            <a:r>
              <a:rPr lang="ru-RU" sz="1400" dirty="0"/>
              <a:t>Учебник. </a:t>
            </a:r>
          </a:p>
          <a:p>
            <a:r>
              <a:rPr lang="ru-RU" sz="1400" dirty="0"/>
              <a:t>Леонтьев А.В. Технология. 8 класс : учебник для учащихся общеобразовательных </a:t>
            </a:r>
            <a:r>
              <a:rPr lang="ru-RU" sz="1400" dirty="0" smtClean="0"/>
              <a:t>учреждений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/А.В. Леонтьев, В.С. Капустин, И. А. Сасова; под ред. И. </a:t>
            </a:r>
            <a:r>
              <a:rPr lang="ru-RU" sz="1400" dirty="0" err="1"/>
              <a:t>А.Сасовой</a:t>
            </a:r>
            <a:r>
              <a:rPr lang="ru-RU" sz="1400" dirty="0"/>
              <a:t>. — М. : </a:t>
            </a:r>
            <a:r>
              <a:rPr lang="ru-RU" sz="1400" dirty="0" err="1"/>
              <a:t>Вентана</a:t>
            </a:r>
            <a:r>
              <a:rPr lang="ru-RU" sz="1400" dirty="0"/>
              <a:t>-Граф, 2008.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Учебник.</a:t>
            </a:r>
          </a:p>
          <a:p>
            <a:r>
              <a:rPr lang="ru-RU" sz="1400" dirty="0" smtClean="0"/>
              <a:t>Симоненко В.Д. Технология: 6 класс: </a:t>
            </a:r>
            <a:r>
              <a:rPr lang="ru-RU" sz="1400" dirty="0"/>
              <a:t>учебник для учащихся общеобразовательных </a:t>
            </a:r>
            <a:r>
              <a:rPr lang="ru-RU" sz="1400" dirty="0" smtClean="0"/>
              <a:t>учреждений</a:t>
            </a:r>
          </a:p>
          <a:p>
            <a:r>
              <a:rPr lang="ru-RU" sz="1400" dirty="0" smtClean="0"/>
              <a:t>/А.Т. Тищенко, П.С. </a:t>
            </a:r>
            <a:r>
              <a:rPr lang="ru-RU" sz="1400" dirty="0" err="1" smtClean="0"/>
              <a:t>Самородский</a:t>
            </a:r>
            <a:r>
              <a:rPr lang="ru-RU" sz="1400" dirty="0" smtClean="0"/>
              <a:t>: под ред. В.Д. Симоненко.---- М.: Просвещение, 2005.</a:t>
            </a:r>
          </a:p>
          <a:p>
            <a:endParaRPr lang="ru-RU" sz="1400" dirty="0"/>
          </a:p>
          <a:p>
            <a:r>
              <a:rPr lang="en-US" sz="1400" dirty="0" smtClean="0">
                <a:hlinkClick r:id="rId3"/>
              </a:rPr>
              <a:t>http</a:t>
            </a:r>
            <a:r>
              <a:rPr lang="en-US" sz="1400" dirty="0" smtClean="0">
                <a:sym typeface="Wingdings" pitchFamily="2" charset="2"/>
                <a:hlinkClick r:id="rId3"/>
              </a:rPr>
              <a:t>:</a:t>
            </a:r>
            <a:r>
              <a:rPr lang="ru-RU" sz="1400" dirty="0" smtClean="0">
                <a:sym typeface="Wingdings" pitchFamily="2" charset="2"/>
                <a:hlinkClick r:id="rId3"/>
              </a:rPr>
              <a:t>//</a:t>
            </a:r>
            <a:r>
              <a:rPr lang="en-US" sz="1400" dirty="0" smtClean="0">
                <a:sym typeface="Wingdings" pitchFamily="2" charset="2"/>
                <a:hlinkClick r:id="rId3"/>
              </a:rPr>
              <a:t>www.nauroke.narod.ru</a:t>
            </a:r>
            <a:endParaRPr lang="en-US" sz="1400" dirty="0" smtClean="0">
              <a:sym typeface="Wingdings" pitchFamily="2" charset="2"/>
            </a:endParaRPr>
          </a:p>
          <a:p>
            <a:endParaRPr lang="en-US" sz="1400" dirty="0">
              <a:sym typeface="Wingdings" pitchFamily="2" charset="2"/>
            </a:endParaRPr>
          </a:p>
          <a:p>
            <a:r>
              <a:rPr lang="en-US" sz="1400" dirty="0" smtClean="0">
                <a:sym typeface="Wingdings" pitchFamily="2" charset="2"/>
                <a:hlinkClick r:id="rId4"/>
              </a:rPr>
              <a:t>http:</a:t>
            </a:r>
            <a:r>
              <a:rPr lang="ru-RU" sz="1400" dirty="0" smtClean="0">
                <a:sym typeface="Wingdings" pitchFamily="2" charset="2"/>
                <a:hlinkClick r:id="rId4"/>
              </a:rPr>
              <a:t>//</a:t>
            </a:r>
            <a:r>
              <a:rPr lang="en-US" sz="1400" dirty="0" smtClean="0">
                <a:sym typeface="Wingdings" pitchFamily="2" charset="2"/>
                <a:hlinkClick r:id="rId4"/>
              </a:rPr>
              <a:t>tehnologi.su</a:t>
            </a:r>
            <a:r>
              <a:rPr lang="ru-RU" sz="1400" dirty="0" smtClean="0">
                <a:sym typeface="Wingdings" pitchFamily="2" charset="2"/>
                <a:hlinkClick r:id="rId4"/>
              </a:rPr>
              <a:t>/</a:t>
            </a:r>
            <a:r>
              <a:rPr lang="en-US" sz="1400" dirty="0" err="1" smtClean="0">
                <a:sym typeface="Wingdings" pitchFamily="2" charset="2"/>
                <a:hlinkClick r:id="rId4"/>
              </a:rPr>
              <a:t>dir</a:t>
            </a:r>
            <a:r>
              <a:rPr lang="ru-RU" sz="1400" dirty="0" smtClean="0">
                <a:sym typeface="Wingdings" pitchFamily="2" charset="2"/>
                <a:hlinkClick r:id="rId4"/>
              </a:rPr>
              <a:t>/0-0-1-2089-20</a:t>
            </a:r>
            <a:endParaRPr lang="ru-RU" sz="1400" dirty="0" smtClean="0">
              <a:sym typeface="Wingdings" pitchFamily="2" charset="2"/>
            </a:endParaRPr>
          </a:p>
          <a:p>
            <a:endParaRPr lang="ru-RU" sz="1400" dirty="0">
              <a:sym typeface="Wingdings" pitchFamily="2" charset="2"/>
            </a:endParaRPr>
          </a:p>
          <a:p>
            <a:r>
              <a:rPr lang="ru-RU" sz="1400" dirty="0" smtClean="0"/>
              <a:t>   </a:t>
            </a:r>
          </a:p>
          <a:p>
            <a:endParaRPr lang="ru-RU" sz="1400" dirty="0"/>
          </a:p>
          <a:p>
            <a:endParaRPr lang="ru-RU" sz="1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6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7054">
        <p14:vortex dir="r"/>
      </p:transition>
    </mc:Choice>
    <mc:Fallback xmlns="">
      <p:transition spd="slow" advTm="470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6684" y="620688"/>
            <a:ext cx="6790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8" descr="C:\Users\Марат\Desktop\фото урок технологии\SAM_33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5" b="27007"/>
          <a:stretch/>
        </p:blipFill>
        <p:spPr bwMode="auto">
          <a:xfrm>
            <a:off x="1727674" y="1544018"/>
            <a:ext cx="5555586" cy="368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29200"/>
            <a:ext cx="6923718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472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85564">
        <p14:glitter pattern="hexagon"/>
      </p:transition>
    </mc:Choice>
    <mc:Fallback xmlns="">
      <p:transition spd="slow" advTm="855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390197"/>
            <a:ext cx="6417734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Способы и обработка художественных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изделий из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тонколистового металла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348880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Цель: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</a:t>
            </a:r>
            <a:r>
              <a:rPr lang="ru-RU" u="sng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образовательная</a:t>
            </a:r>
            <a:r>
              <a:rPr lang="ru-RU" u="sng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ru-RU" u="sng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Создать </a:t>
            </a:r>
            <a:r>
              <a:rPr lang="ru-RU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условия для получения учениками знаний и формирования умений 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 обработки, правки, разметки, резании, гибки и сборки изделия из тонколистового металла (жести).</a:t>
            </a:r>
          </a:p>
          <a:p>
            <a:endParaRPr lang="ru-RU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</a:t>
            </a:r>
            <a:r>
              <a:rPr lang="ru-RU" u="sng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развивающая: </a:t>
            </a:r>
            <a:r>
              <a:rPr lang="ru-RU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Способствовать развитию навыков работы измерительным и чертёжным инструментом, расширять представление о свойствах 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тонколистового металла и </a:t>
            </a:r>
            <a:r>
              <a:rPr lang="ru-RU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способах её 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обработки.</a:t>
            </a:r>
          </a:p>
          <a:p>
            <a:pPr marL="285750" indent="-285750">
              <a:buFont typeface="Courier New" pitchFamily="49" charset="0"/>
              <a:buChar char="o"/>
            </a:pPr>
            <a:endParaRPr lang="ru-RU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</a:t>
            </a:r>
            <a:r>
              <a:rPr lang="ru-RU" u="sng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воспитательная</a:t>
            </a:r>
            <a:r>
              <a:rPr lang="ru-RU" u="sng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  </a:t>
            </a:r>
            <a:r>
              <a:rPr lang="ru-RU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Прививать навыки аккуратности, ответственности, эстетический вкус, стремление к 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самосовершенствованию.</a:t>
            </a:r>
            <a:endParaRPr lang="ru-RU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917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9296">
        <p14:prism isInverted="1"/>
      </p:transition>
    </mc:Choice>
    <mc:Fallback xmlns="">
      <p:transition spd="slow" advTm="1192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617" y="548680"/>
            <a:ext cx="7920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Объемная обработка металла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3625" y="1715320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    Объемная обработка металла </a:t>
            </a:r>
            <a:r>
              <a:rPr lang="ru-RU" sz="2400" b="1" i="1" dirty="0"/>
              <a:t>– это технология изготовления скульптурных объектов из мягкого листового металла.  Листовой металл  с древних времен широко использовался для изготовления бытовых изделий и чеканных рельефов.  Объемная обработка металла прекрасно сочетается с другими техниками обработки металла. Это позволяет выполнять интересные комплексные изделия, которые могут быть дополнены элементами из дерева, ткани, стекла.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91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1053">
        <p14:vortex dir="r"/>
      </p:transition>
    </mc:Choice>
    <mc:Fallback xmlns="">
      <p:transition spd="slow" advTm="1210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82453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b="1" i="1" dirty="0" smtClean="0">
                <a:solidFill>
                  <a:schemeClr val="tx1"/>
                </a:solidFill>
              </a:rPr>
              <a:t>Технология </a:t>
            </a:r>
            <a:r>
              <a:rPr lang="ru-RU" b="1" i="1" dirty="0">
                <a:solidFill>
                  <a:schemeClr val="tx1"/>
                </a:solidFill>
              </a:rPr>
              <a:t>изготовления объектов из тонкого (0,3-0,5мм) и мягкого листового металла доступна учащимся 5-7 классов, не требует сложного оборудования. Подобные занятия позволяют обучить учащихся приемам резания листового металла, разметке, обработке кромок опиливанием,  </a:t>
            </a:r>
            <a:r>
              <a:rPr lang="ru-RU" b="1" i="1" dirty="0" smtClean="0">
                <a:solidFill>
                  <a:schemeClr val="tx1"/>
                </a:solidFill>
              </a:rPr>
              <a:t>гибка </a:t>
            </a:r>
            <a:r>
              <a:rPr lang="ru-RU" b="1" i="1" dirty="0">
                <a:solidFill>
                  <a:schemeClr val="tx1"/>
                </a:solidFill>
              </a:rPr>
              <a:t>в соответствии с эскизом, учит моделировать из плоской заготовки объемную фигуру.  Данные изделия могут использоваться  для декорирования,  в качестве </a:t>
            </a:r>
            <a:r>
              <a:rPr lang="ru-RU" b="1" i="1" dirty="0" smtClean="0">
                <a:solidFill>
                  <a:schemeClr val="tx1"/>
                </a:solidFill>
              </a:rPr>
              <a:t>сувениров и т.д.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Технологический процесс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2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20593">
        <p:checker/>
      </p:transition>
    </mc:Choice>
    <mc:Fallback xmlns="">
      <p:transition spd="slow" advTm="120593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ат\Desktop\100PHOTO\SAM_33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5" t="6140" r="28707" b="8345"/>
          <a:stretch/>
        </p:blipFill>
        <p:spPr bwMode="auto">
          <a:xfrm>
            <a:off x="2483767" y="1772816"/>
            <a:ext cx="4107975" cy="4790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881" y="260648"/>
            <a:ext cx="85225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Канистра – с чем она может быть полезна?  Использовать для жидкости – </a:t>
            </a:r>
          </a:p>
          <a:p>
            <a:pPr algn="ctr"/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 удобно залить, для мусора – малый объём,  остаётся только выкидывать. </a:t>
            </a:r>
          </a:p>
          <a:p>
            <a:pPr algn="ctr"/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 мы используем его в качестве материала для заготовки. Получаемый материал </a:t>
            </a:r>
          </a:p>
          <a:p>
            <a:pPr algn="ct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составляет  530 х 23о мм , толщина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S=0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,3 мм, легко поддается к обработке.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3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9467">
        <p14:ripple/>
      </p:transition>
    </mc:Choice>
    <mc:Fallback xmlns="">
      <p:transition spd="slow" advTm="1194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tx1"/>
                </a:solidFill>
              </a:rPr>
              <a:t>Кроме </a:t>
            </a:r>
            <a:r>
              <a:rPr lang="ru-RU" b="1" i="1" dirty="0">
                <a:solidFill>
                  <a:schemeClr val="tx1"/>
                </a:solidFill>
              </a:rPr>
              <a:t>листового металла,   для изготовления изделий  потребуются:  образцы изделий, шаблоны, схемы выполнения, чертилки, ножницы по металлу, киянка, надфили, напильники с мелкой насечкой, плоскогубцы,  верстак, тиски, подкладка для правки металла.   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      Прежде всего,  надо заранее продумать, из какого материала будет состоять изделие, какие инструменты и приспособления нужны для его изготовления,  на каком оборудовании и рабочем месте  возможно его изготовить.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Оборудование и материалы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286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1159">
        <p:blinds dir="vert"/>
      </p:transition>
    </mc:Choice>
    <mc:Fallback xmlns="">
      <p:transition spd="slow" advTm="18115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348" y="260648"/>
            <a:ext cx="8699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Инструменты и приспособления</a:t>
            </a:r>
            <a:endParaRPr lang="ru-RU" sz="2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" name="Рисунок 39" descr="F:\DCIM\100PHOTO\SAM_347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14079"/>
          <a:stretch/>
        </p:blipFill>
        <p:spPr bwMode="auto">
          <a:xfrm>
            <a:off x="755576" y="1196752"/>
            <a:ext cx="7776864" cy="518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219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2097">
        <p:blinds dir="vert"/>
      </p:transition>
    </mc:Choice>
    <mc:Fallback xmlns="">
      <p:transition spd="slow" advTm="18209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92696"/>
            <a:ext cx="86409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выполнения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декоративных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изделий из тонколистового металла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6" y="2564904"/>
            <a:ext cx="7920881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4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22091">
        <p:checker/>
      </p:transition>
    </mc:Choice>
    <mc:Fallback xmlns="">
      <p:transition spd="slow" advTm="122091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885" y="692696"/>
            <a:ext cx="77460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</a:t>
            </a:r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безопасной работы: 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495" y="2060848"/>
            <a:ext cx="7736555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Остерегайтесь порезов рук острыми кромками металлических листов и проволоки;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Берегите глаза  от ранения острыми концами проволоки;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Работайте только в рукавицах, не наклоняйтесь низко над заготовкой;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Берегите пальцы от ударов молотком или киянкой;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Подавайте чертилку ручкой от себя;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Чертилку и циркуль не кладите в карманы;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Разрезайте металлические листы только в рукавицах;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Дрель держите крепко и без перекосов;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Работайте только исправным инструментом;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Сгибайте металлические листы только в рукавицах;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Отходя от места работы  положите инструменты на верстак;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делайте резких движений с  острыми инструментами, используемыми материалами;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сдувайте стружки и не сметайте их рукой – пользуйтесь только щеткой;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 окраски избегайте  попадания краски на открытие участки кожи, в глаза;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 работы тщательно мойте руки с мылом. </a:t>
            </a:r>
            <a:endParaRPr lang="ru-RU" sz="1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398302"/>
      </p:ext>
    </p:extLst>
  </p:cSld>
  <p:clrMapOvr>
    <a:masterClrMapping/>
  </p:clrMapOvr>
  <p:transition spd="slow" advTm="18165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5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5.2|5.3|5.8|4.6|8.4|6.2|6.8|4.7|6.6|7.3|6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6.2|5.8|6.9|8.2|8.8|8.8|9.8|9.8|7.3|9.8|10.1|8.4|7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4.2|7.4|8.5|8.3|8.5|9|8.5|8|8.4|7.9|8.3|9.9|9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8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7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4|12.3|1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9|2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5|4.3|4.6|3.4|2.4|2.4|1.9|1.4|1.7|2.1|2.7|2.6|2.6|1.4|2.1|2.2|2.2|1.9|2.3|1.6|2.3|2.1|1.7|2.1|1.7|2.1|1.5|2.1|2.2|1.9|1.7|2.1|2.7|2.1|1.8|1.9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8|7.5|6.8|7.2|6.4|5.1|7.7|7.9|7|6.4|6.5|7.8|6.1|8.4|8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2135</TotalTime>
  <Words>1190</Words>
  <Application>Microsoft Office PowerPoint</Application>
  <PresentationFormat>Экран (4:3)</PresentationFormat>
  <Paragraphs>182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Способы и обработка тонколистового металла</vt:lpstr>
      <vt:lpstr>Презентация PowerPoint</vt:lpstr>
      <vt:lpstr>Презентация PowerPoint</vt:lpstr>
      <vt:lpstr>Технологический процесс</vt:lpstr>
      <vt:lpstr>Презентация PowerPoint</vt:lpstr>
      <vt:lpstr>Оборудование и материалы</vt:lpstr>
      <vt:lpstr>Презентация PowerPoint</vt:lpstr>
      <vt:lpstr>Презентация PowerPoint</vt:lpstr>
      <vt:lpstr>Презентация PowerPoint</vt:lpstr>
      <vt:lpstr>Технологическая карта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Обработка тонколистового металла</dc:title>
  <dc:creator>Марат</dc:creator>
  <cp:lastModifiedBy>Марат</cp:lastModifiedBy>
  <cp:revision>192</cp:revision>
  <dcterms:created xsi:type="dcterms:W3CDTF">2013-01-28T18:02:03Z</dcterms:created>
  <dcterms:modified xsi:type="dcterms:W3CDTF">2013-09-27T07:44:47Z</dcterms:modified>
</cp:coreProperties>
</file>